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41" r:id="rId3"/>
    <p:sldId id="542" r:id="rId4"/>
    <p:sldId id="543" r:id="rId5"/>
    <p:sldId id="544" r:id="rId6"/>
    <p:sldId id="545" r:id="rId7"/>
    <p:sldId id="523" r:id="rId8"/>
    <p:sldId id="524" r:id="rId9"/>
    <p:sldId id="546" r:id="rId10"/>
    <p:sldId id="527" r:id="rId11"/>
    <p:sldId id="528" r:id="rId12"/>
    <p:sldId id="525" r:id="rId13"/>
    <p:sldId id="529" r:id="rId14"/>
    <p:sldId id="547" r:id="rId15"/>
    <p:sldId id="530" r:id="rId16"/>
    <p:sldId id="548" r:id="rId17"/>
    <p:sldId id="526" r:id="rId18"/>
    <p:sldId id="549" r:id="rId19"/>
    <p:sldId id="550" r:id="rId20"/>
    <p:sldId id="551" r:id="rId21"/>
    <p:sldId id="552" r:id="rId22"/>
    <p:sldId id="553" r:id="rId23"/>
    <p:sldId id="554" r:id="rId24"/>
    <p:sldId id="555" r:id="rId25"/>
    <p:sldId id="556" r:id="rId26"/>
    <p:sldId id="557" r:id="rId27"/>
    <p:sldId id="558" r:id="rId28"/>
    <p:sldId id="559" r:id="rId29"/>
    <p:sldId id="531" r:id="rId30"/>
    <p:sldId id="532" r:id="rId31"/>
    <p:sldId id="533" r:id="rId32"/>
    <p:sldId id="534" r:id="rId33"/>
    <p:sldId id="535" r:id="rId34"/>
    <p:sldId id="536" r:id="rId35"/>
    <p:sldId id="53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7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&lt;posibles aplicación con </a:t>
            </a:r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Clasificación de Imágenes</a:t>
            </a:r>
          </a:p>
        </p:txBody>
      </p:sp>
      <p:pic>
        <p:nvPicPr>
          <p:cNvPr id="4098" name="Picture 2" descr="10 Papers You Should Read to Understand Image Classification in the Deep  Learning Era | by Ethan Yanjia Li | Towards Data Science">
            <a:extLst>
              <a:ext uri="{FF2B5EF4-FFF2-40B4-BE49-F238E27FC236}">
                <a16:creationId xmlns:a16="http://schemas.microsoft.com/office/drawing/2014/main" id="{C8BFAB2C-B0F6-44B0-9943-87F4BA35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7" y="3273287"/>
            <a:ext cx="4720899" cy="26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4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Normalmente los algoritmos se dividen en</a:t>
            </a:r>
          </a:p>
          <a:p>
            <a:pPr lvl="1"/>
            <a:r>
              <a:rPr lang="es-PA" dirty="0"/>
              <a:t>Clasificación</a:t>
            </a:r>
          </a:p>
          <a:p>
            <a:pPr lvl="1"/>
            <a:r>
              <a:rPr lang="es-PA" dirty="0"/>
              <a:t>Regresión</a:t>
            </a:r>
          </a:p>
        </p:txBody>
      </p:sp>
      <p:pic>
        <p:nvPicPr>
          <p:cNvPr id="8194" name="Picture 2" descr="Regression vs Classification | Top Key Differences and Comparison">
            <a:extLst>
              <a:ext uri="{FF2B5EF4-FFF2-40B4-BE49-F238E27FC236}">
                <a16:creationId xmlns:a16="http://schemas.microsoft.com/office/drawing/2014/main" id="{E186BA92-9178-47F9-9AAB-7EC21723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792" y="2332720"/>
            <a:ext cx="7883729" cy="373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8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de training consiste en:</a:t>
            </a:r>
          </a:p>
          <a:p>
            <a:pPr lvl="2"/>
            <a:r>
              <a:rPr lang="es-PA" dirty="0"/>
              <a:t>Entradas (imagen, texto, audio)</a:t>
            </a:r>
          </a:p>
          <a:p>
            <a:pPr lvl="1"/>
            <a:r>
              <a:rPr lang="es-PA" dirty="0"/>
              <a:t>Salidas Esperadas</a:t>
            </a:r>
          </a:p>
          <a:p>
            <a:pPr lvl="2"/>
            <a:r>
              <a:rPr lang="es-PA" dirty="0"/>
              <a:t>Clase o etiqueta (que es, donde está, quien es)</a:t>
            </a:r>
          </a:p>
          <a:p>
            <a:pPr lvl="2"/>
            <a:endParaRPr lang="es-PA" dirty="0"/>
          </a:p>
          <a:p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es la entrada</a:t>
            </a:r>
          </a:p>
          <a:p>
            <a:pPr lvl="1"/>
            <a:r>
              <a:rPr lang="es-PA" dirty="0"/>
              <a:t>La salida es la interpretación de los datos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202" y="1652631"/>
            <a:ext cx="5476180" cy="44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65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Clasificación</a:t>
            </a:r>
          </a:p>
          <a:p>
            <a:pPr lvl="1"/>
            <a:r>
              <a:rPr lang="es-PA" dirty="0"/>
              <a:t>Spam email </a:t>
            </a:r>
            <a:r>
              <a:rPr lang="es-PA" dirty="0" err="1"/>
              <a:t>classification</a:t>
            </a:r>
            <a:endParaRPr lang="es-PA" dirty="0"/>
          </a:p>
          <a:p>
            <a:pPr lvl="2"/>
            <a:r>
              <a:rPr lang="es-PA" dirty="0"/>
              <a:t>0.90 = Spam</a:t>
            </a:r>
          </a:p>
          <a:p>
            <a:pPr lvl="2"/>
            <a:r>
              <a:rPr lang="es-PA" dirty="0"/>
              <a:t>0.10 = </a:t>
            </a:r>
            <a:r>
              <a:rPr lang="es-PA" dirty="0" err="1"/>
              <a:t>Not</a:t>
            </a:r>
            <a:r>
              <a:rPr lang="es-PA" dirty="0"/>
              <a:t> Spam</a:t>
            </a:r>
          </a:p>
          <a:p>
            <a:r>
              <a:rPr lang="es-PA" dirty="0"/>
              <a:t>Nos da el % de </a:t>
            </a:r>
            <a:r>
              <a:rPr lang="es-PA" dirty="0" err="1"/>
              <a:t>probabilida</a:t>
            </a:r>
            <a:r>
              <a:rPr lang="es-PA" dirty="0"/>
              <a:t> que el elemento es de una clase</a:t>
            </a:r>
          </a:p>
        </p:txBody>
      </p:sp>
      <p:pic>
        <p:nvPicPr>
          <p:cNvPr id="7172" name="Picture 4" descr="Introduction | ML Universal Guides | Google Developers">
            <a:extLst>
              <a:ext uri="{FF2B5EF4-FFF2-40B4-BE49-F238E27FC236}">
                <a16:creationId xmlns:a16="http://schemas.microsoft.com/office/drawing/2014/main" id="{D0B63C3A-71B5-4BC8-83A0-4CB62EE81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6" y="4020094"/>
            <a:ext cx="4026330" cy="20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0 Papers You Should Read to Understand Image Classification in the Deep  Learning Era | by Ethan Yanjia Li | Towards Data Science">
            <a:extLst>
              <a:ext uri="{FF2B5EF4-FFF2-40B4-BE49-F238E27FC236}">
                <a16:creationId xmlns:a16="http://schemas.microsoft.com/office/drawing/2014/main" id="{242BCADE-EFBD-4713-9289-C8C199E7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26" y="771088"/>
            <a:ext cx="3861200" cy="21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coustic scene classification - DCASE">
            <a:extLst>
              <a:ext uri="{FF2B5EF4-FFF2-40B4-BE49-F238E27FC236}">
                <a16:creationId xmlns:a16="http://schemas.microsoft.com/office/drawing/2014/main" id="{C3C500A0-07A7-43CA-B32F-EB2E5ABD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489" y="3429000"/>
            <a:ext cx="3629913" cy="280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1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Como vimos anteriormente…</a:t>
            </a:r>
          </a:p>
          <a:p>
            <a:pPr lvl="1"/>
            <a:r>
              <a:rPr lang="es-PA" dirty="0"/>
              <a:t>En algunos casos por medio de regresiones podemos hacer clasificación</a:t>
            </a:r>
          </a:p>
          <a:p>
            <a:pPr lvl="1"/>
            <a:r>
              <a:rPr lang="es-PA" dirty="0"/>
              <a:t>Probabilidad basada en %</a:t>
            </a:r>
          </a:p>
          <a:p>
            <a:pPr lvl="1"/>
            <a:endParaRPr lang="es-PA" dirty="0"/>
          </a:p>
          <a:p>
            <a:r>
              <a:rPr lang="es-PA" dirty="0"/>
              <a:t>Algunos algoritmos supervisados son:</a:t>
            </a:r>
          </a:p>
          <a:p>
            <a:pPr lvl="1"/>
            <a:r>
              <a:rPr lang="es-PA" dirty="0"/>
              <a:t>KNN (K-</a:t>
            </a:r>
            <a:r>
              <a:rPr lang="es-PA" dirty="0" err="1"/>
              <a:t>Nearest</a:t>
            </a:r>
            <a:r>
              <a:rPr lang="es-PA" dirty="0"/>
              <a:t> </a:t>
            </a:r>
            <a:r>
              <a:rPr lang="es-PA" dirty="0" err="1"/>
              <a:t>Neighbours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Linear </a:t>
            </a:r>
            <a:r>
              <a:rPr lang="es-PA" dirty="0" err="1"/>
              <a:t>Regression</a:t>
            </a:r>
            <a:endParaRPr lang="es-PA" dirty="0"/>
          </a:p>
          <a:p>
            <a:pPr lvl="1"/>
            <a:r>
              <a:rPr lang="es-PA" dirty="0" err="1"/>
              <a:t>Logistic</a:t>
            </a:r>
            <a:r>
              <a:rPr lang="es-PA" dirty="0"/>
              <a:t> </a:t>
            </a:r>
            <a:r>
              <a:rPr lang="es-PA" dirty="0" err="1"/>
              <a:t>Regression</a:t>
            </a:r>
            <a:endParaRPr lang="es-PA" dirty="0"/>
          </a:p>
          <a:p>
            <a:pPr lvl="1"/>
            <a:r>
              <a:rPr lang="es-PA" dirty="0" err="1"/>
              <a:t>Support</a:t>
            </a:r>
            <a:r>
              <a:rPr lang="es-PA" dirty="0"/>
              <a:t> Vector Machines</a:t>
            </a:r>
          </a:p>
          <a:p>
            <a:pPr lvl="1"/>
            <a:r>
              <a:rPr lang="es-PA" dirty="0" err="1"/>
              <a:t>Decision</a:t>
            </a:r>
            <a:r>
              <a:rPr lang="es-PA" dirty="0"/>
              <a:t> </a:t>
            </a:r>
            <a:r>
              <a:rPr lang="es-PA" dirty="0" err="1"/>
              <a:t>Trees</a:t>
            </a:r>
            <a:r>
              <a:rPr lang="es-PA" dirty="0"/>
              <a:t> y </a:t>
            </a:r>
            <a:r>
              <a:rPr lang="es-PA" dirty="0" err="1"/>
              <a:t>Random</a:t>
            </a:r>
            <a:r>
              <a:rPr lang="es-PA" dirty="0"/>
              <a:t> </a:t>
            </a:r>
            <a:r>
              <a:rPr lang="es-PA" dirty="0" err="1"/>
              <a:t>Forests</a:t>
            </a:r>
            <a:endParaRPr lang="es-PA" dirty="0"/>
          </a:p>
          <a:p>
            <a:pPr lvl="1"/>
            <a:r>
              <a:rPr lang="es-PA" dirty="0"/>
              <a:t>Redes Neuronales</a:t>
            </a:r>
          </a:p>
          <a:p>
            <a:pPr lvl="1"/>
            <a:endParaRPr lang="es-PA" dirty="0"/>
          </a:p>
        </p:txBody>
      </p:sp>
      <p:pic>
        <p:nvPicPr>
          <p:cNvPr id="22530" name="Picture 2" descr="Logistic Regression with Python. Logistic regression was once the most… |  by ODSC - Open Data Science | Medium">
            <a:extLst>
              <a:ext uri="{FF2B5EF4-FFF2-40B4-BE49-F238E27FC236}">
                <a16:creationId xmlns:a16="http://schemas.microsoft.com/office/drawing/2014/main" id="{98739798-ACAA-445B-BD24-D002E082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425" y="2195491"/>
            <a:ext cx="4474128" cy="209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4202E9-2243-4A2F-8A84-E03C1CEC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35" y="4427188"/>
            <a:ext cx="4639218" cy="23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9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Regresión</a:t>
            </a:r>
          </a:p>
          <a:p>
            <a:pPr lvl="1"/>
            <a:r>
              <a:rPr lang="es-PA" dirty="0"/>
              <a:t>La salida del algoritmo es un número o un vector de números </a:t>
            </a:r>
          </a:p>
          <a:p>
            <a:r>
              <a:rPr lang="es-PA" dirty="0"/>
              <a:t>Nos da el % de probabilidad que el elemento es de una clase</a:t>
            </a:r>
          </a:p>
          <a:p>
            <a:pPr lvl="1"/>
            <a:r>
              <a:rPr lang="es-PA" dirty="0"/>
              <a:t>Predicción de precios, ocurrencias de crímenes.</a:t>
            </a:r>
          </a:p>
          <a:p>
            <a:pPr lvl="1"/>
            <a:r>
              <a:rPr lang="es-PA" dirty="0"/>
              <a:t>Detector de marcas faciales, super resolución</a:t>
            </a:r>
          </a:p>
          <a:p>
            <a:pPr lvl="1"/>
            <a:r>
              <a:rPr lang="es-PA" dirty="0"/>
              <a:t>Stock </a:t>
            </a:r>
            <a:r>
              <a:rPr lang="es-PA" dirty="0" err="1"/>
              <a:t>market</a:t>
            </a:r>
            <a:r>
              <a:rPr lang="es-PA" dirty="0"/>
              <a:t> </a:t>
            </a:r>
            <a:r>
              <a:rPr lang="es-PA" dirty="0" err="1"/>
              <a:t>prediction</a:t>
            </a:r>
            <a:endParaRPr lang="es-PA" dirty="0"/>
          </a:p>
          <a:p>
            <a:pPr lvl="1"/>
            <a:r>
              <a:rPr lang="es-PA" dirty="0" err="1"/>
              <a:t>Image</a:t>
            </a:r>
            <a:r>
              <a:rPr lang="es-PA" dirty="0"/>
              <a:t> </a:t>
            </a:r>
            <a:r>
              <a:rPr lang="es-PA" dirty="0" err="1"/>
              <a:t>inpainting</a:t>
            </a:r>
            <a:r>
              <a:rPr lang="es-PA" dirty="0"/>
              <a:t>, </a:t>
            </a:r>
            <a:r>
              <a:rPr lang="es-PA" dirty="0" err="1"/>
              <a:t>rec.</a:t>
            </a:r>
            <a:r>
              <a:rPr lang="es-PA" dirty="0"/>
              <a:t> de audio</a:t>
            </a:r>
          </a:p>
          <a:p>
            <a:pPr lvl="1"/>
            <a:r>
              <a:rPr lang="es-PA" dirty="0"/>
              <a:t>Estimador de edad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07160-2D4C-4BDA-8198-D039A388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" y="4878042"/>
            <a:ext cx="4060272" cy="1893272"/>
          </a:xfrm>
          <a:prstGeom prst="rect">
            <a:avLst/>
          </a:prstGeom>
        </p:spPr>
      </p:pic>
      <p:pic>
        <p:nvPicPr>
          <p:cNvPr id="9218" name="Picture 2" descr="Step By Step Guide To Stabilize Facial Landmarks In A Video Using Dlib">
            <a:extLst>
              <a:ext uri="{FF2B5EF4-FFF2-40B4-BE49-F238E27FC236}">
                <a16:creationId xmlns:a16="http://schemas.microsoft.com/office/drawing/2014/main" id="{AB0C456A-3563-41E2-B0D6-64B53177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16" y="4315574"/>
            <a:ext cx="3758967" cy="245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ow To Use Machine Learning To Possibly Become A Millionaire: Predicting  The Stock Market? | by Jere Xu | Towards Data Science">
            <a:extLst>
              <a:ext uri="{FF2B5EF4-FFF2-40B4-BE49-F238E27FC236}">
                <a16:creationId xmlns:a16="http://schemas.microsoft.com/office/drawing/2014/main" id="{1EC8AA73-EAD6-46FF-9298-8DE7AB0F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67" y="1050326"/>
            <a:ext cx="3983205" cy="2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chine Learning for Time Series Data in Python from DataCamp – way to be a  data scientist">
            <a:extLst>
              <a:ext uri="{FF2B5EF4-FFF2-40B4-BE49-F238E27FC236}">
                <a16:creationId xmlns:a16="http://schemas.microsoft.com/office/drawing/2014/main" id="{15AC7EA8-0E36-4E09-A117-979BC8B2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67" y="4120177"/>
            <a:ext cx="2768876" cy="273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2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es la entrada (no etiquetado)</a:t>
            </a:r>
          </a:p>
          <a:p>
            <a:pPr lvl="1"/>
            <a:r>
              <a:rPr lang="es-PA" dirty="0"/>
              <a:t>La salida es la interpretación de los datos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22"/>
          <a:stretch/>
        </p:blipFill>
        <p:spPr bwMode="auto">
          <a:xfrm>
            <a:off x="5208244" y="2726301"/>
            <a:ext cx="6911328" cy="22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15DB4-51F9-4A3A-9D19-5A11A452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9" y="4062040"/>
            <a:ext cx="4788714" cy="2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0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7322285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Ejemplos de posibles aplicaciones con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Anomaly</a:t>
            </a:r>
            <a:r>
              <a:rPr lang="es-PA" dirty="0"/>
              <a:t> </a:t>
            </a:r>
            <a:r>
              <a:rPr lang="es-PA" dirty="0" err="1"/>
              <a:t>detection</a:t>
            </a:r>
            <a:r>
              <a:rPr lang="es-PA" dirty="0"/>
              <a:t> (SVM de 1 clase, bosques aislados)</a:t>
            </a:r>
          </a:p>
          <a:p>
            <a:pPr lvl="1"/>
            <a:r>
              <a:rPr lang="es-PA" dirty="0"/>
              <a:t>Reducción de dimensionalidad y visualización </a:t>
            </a:r>
          </a:p>
          <a:p>
            <a:pPr lvl="2"/>
            <a:r>
              <a:rPr lang="es-PA" dirty="0"/>
              <a:t>Principal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Analysis</a:t>
            </a:r>
            <a:r>
              <a:rPr lang="es-PA" dirty="0"/>
              <a:t> (PCA), </a:t>
            </a:r>
            <a:r>
              <a:rPr lang="es-PA" dirty="0" err="1"/>
              <a:t>Kernel</a:t>
            </a:r>
            <a:r>
              <a:rPr lang="es-PA" dirty="0"/>
              <a:t> PCA, </a:t>
            </a:r>
            <a:r>
              <a:rPr lang="es-PA" dirty="0" err="1"/>
              <a:t>Locally</a:t>
            </a:r>
            <a:r>
              <a:rPr lang="es-PA" dirty="0"/>
              <a:t> Linear </a:t>
            </a:r>
            <a:r>
              <a:rPr lang="es-PA" dirty="0" err="1"/>
              <a:t>Embedding</a:t>
            </a:r>
            <a:r>
              <a:rPr lang="es-PA" dirty="0"/>
              <a:t> (LLE)</a:t>
            </a:r>
          </a:p>
          <a:p>
            <a:pPr lvl="2"/>
            <a:r>
              <a:rPr lang="es-PA" dirty="0"/>
              <a:t>t-</a:t>
            </a:r>
            <a:r>
              <a:rPr lang="es-PA" dirty="0" err="1"/>
              <a:t>Distributed</a:t>
            </a:r>
            <a:r>
              <a:rPr lang="es-PA" dirty="0"/>
              <a:t> </a:t>
            </a:r>
            <a:r>
              <a:rPr lang="es-PA" dirty="0" err="1"/>
              <a:t>Stochastic</a:t>
            </a:r>
            <a:r>
              <a:rPr lang="es-PA" dirty="0"/>
              <a:t> </a:t>
            </a:r>
            <a:r>
              <a:rPr lang="es-PA" dirty="0" err="1"/>
              <a:t>Neighbor</a:t>
            </a:r>
            <a:r>
              <a:rPr lang="es-PA" dirty="0"/>
              <a:t> </a:t>
            </a:r>
            <a:r>
              <a:rPr lang="es-PA" dirty="0" err="1"/>
              <a:t>Embedding</a:t>
            </a:r>
            <a:r>
              <a:rPr lang="es-PA" dirty="0"/>
              <a:t> (t-SNE)</a:t>
            </a:r>
          </a:p>
          <a:p>
            <a:pPr lvl="1"/>
            <a:r>
              <a:rPr lang="es-PA" dirty="0" err="1"/>
              <a:t>Association</a:t>
            </a:r>
            <a:r>
              <a:rPr lang="es-PA" dirty="0"/>
              <a:t> rule </a:t>
            </a:r>
            <a:r>
              <a:rPr lang="es-PA" dirty="0" err="1"/>
              <a:t>learning</a:t>
            </a:r>
            <a:endParaRPr lang="es-PA" dirty="0"/>
          </a:p>
          <a:p>
            <a:pPr lvl="2"/>
            <a:r>
              <a:rPr lang="es-PA" dirty="0"/>
              <a:t>A priori</a:t>
            </a:r>
          </a:p>
          <a:p>
            <a:pPr lvl="2"/>
            <a:r>
              <a:rPr lang="es-PA" dirty="0" err="1"/>
              <a:t>Eclat</a:t>
            </a:r>
            <a:endParaRPr lang="es-PA" dirty="0"/>
          </a:p>
          <a:p>
            <a:pPr lvl="1"/>
            <a:r>
              <a:rPr lang="es-PA" dirty="0"/>
              <a:t>Algoritmo de </a:t>
            </a:r>
            <a:r>
              <a:rPr lang="es-PA" dirty="0" err="1"/>
              <a:t>clustering</a:t>
            </a:r>
            <a:r>
              <a:rPr lang="es-PA" dirty="0"/>
              <a:t> (K-</a:t>
            </a:r>
            <a:r>
              <a:rPr lang="es-PA" dirty="0" err="1"/>
              <a:t>Means</a:t>
            </a:r>
            <a:r>
              <a:rPr lang="es-PA" dirty="0"/>
              <a:t>, DBSCAN, </a:t>
            </a:r>
            <a:r>
              <a:rPr lang="es-PA" dirty="0" err="1"/>
              <a:t>Hierarchical</a:t>
            </a:r>
            <a:r>
              <a:rPr lang="es-PA" dirty="0"/>
              <a:t> </a:t>
            </a:r>
            <a:r>
              <a:rPr lang="es-PA" dirty="0" err="1"/>
              <a:t>cluster</a:t>
            </a:r>
            <a:r>
              <a:rPr lang="es-PA" dirty="0"/>
              <a:t> análisis)</a:t>
            </a:r>
          </a:p>
          <a:p>
            <a:pPr lvl="2"/>
            <a:r>
              <a:rPr lang="es-PA" dirty="0"/>
              <a:t>Se ingresa la data</a:t>
            </a:r>
          </a:p>
          <a:p>
            <a:pPr lvl="2"/>
            <a:r>
              <a:rPr lang="es-PA" dirty="0"/>
              <a:t>El algoritmo determina como hacer la agrupación de la data</a:t>
            </a:r>
          </a:p>
        </p:txBody>
      </p:sp>
      <p:pic>
        <p:nvPicPr>
          <p:cNvPr id="4102" name="Picture 6" descr="K-Means Data Clustering. In today's world with the increased… | by Niruhan  Viswarupan | Towards Data Science">
            <a:extLst>
              <a:ext uri="{FF2B5EF4-FFF2-40B4-BE49-F238E27FC236}">
                <a16:creationId xmlns:a16="http://schemas.microsoft.com/office/drawing/2014/main" id="{AE39BE83-7D6C-4F25-8E45-53148962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72" y="3958557"/>
            <a:ext cx="5085828" cy="258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636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Más acerca de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Ejemplo de un blog de visitas (estadística)</a:t>
            </a:r>
          </a:p>
          <a:p>
            <a:pPr lvl="1"/>
            <a:r>
              <a:rPr lang="es-PA" dirty="0"/>
              <a:t>Queremos saber preferencias de estos clientes</a:t>
            </a:r>
          </a:p>
          <a:p>
            <a:pPr lvl="2"/>
            <a:r>
              <a:rPr lang="es-PA" dirty="0"/>
              <a:t>Mujeres menores a 30 que les gusta libros románticos (40%)</a:t>
            </a:r>
          </a:p>
          <a:p>
            <a:pPr lvl="2"/>
            <a:r>
              <a:rPr lang="es-PA" dirty="0"/>
              <a:t>Hombres mayores de 30 que les gusta películas de terror (50%)</a:t>
            </a:r>
          </a:p>
          <a:p>
            <a:r>
              <a:rPr lang="es-PA" dirty="0"/>
              <a:t>Si para lo anterior utilizamos </a:t>
            </a:r>
            <a:r>
              <a:rPr lang="es-PA" dirty="0" err="1"/>
              <a:t>hierarchical</a:t>
            </a:r>
            <a:r>
              <a:rPr lang="es-PA" dirty="0"/>
              <a:t> </a:t>
            </a:r>
            <a:r>
              <a:rPr lang="es-PA" dirty="0" err="1"/>
              <a:t>clustering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</p:txBody>
      </p:sp>
      <p:pic>
        <p:nvPicPr>
          <p:cNvPr id="5" name="Picture 6" descr="K-Means Data Clustering. In today's world with the increased… | by Niruhan  Viswarupan | Towards Data Science">
            <a:extLst>
              <a:ext uri="{FF2B5EF4-FFF2-40B4-BE49-F238E27FC236}">
                <a16:creationId xmlns:a16="http://schemas.microsoft.com/office/drawing/2014/main" id="{B713CF91-71DE-4D73-A4EE-A4F21B3D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702" y="636105"/>
            <a:ext cx="4659759" cy="23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133FC0-7789-4474-9B20-F5C10870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75" y="3429000"/>
            <a:ext cx="5008286" cy="24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3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Más acerca de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>
                <a:sym typeface="Wingdings" panose="05000000000000000000" pitchFamily="2" charset="2"/>
              </a:rPr>
              <a:t>Algoritmo de visualización (t-SNE) </a:t>
            </a:r>
          </a:p>
          <a:p>
            <a:r>
              <a:rPr lang="es-PA" dirty="0">
                <a:sym typeface="Wingdings" panose="05000000000000000000" pitchFamily="2" charset="2"/>
              </a:rPr>
              <a:t>Otras tareas como reducción de dimensionalidad…</a:t>
            </a:r>
          </a:p>
          <a:p>
            <a:r>
              <a:rPr lang="es-PA" dirty="0">
                <a:sym typeface="Wingdings" panose="05000000000000000000" pitchFamily="2" charset="2"/>
              </a:rPr>
              <a:t>… buscan simplificar data sin perder mucha </a:t>
            </a:r>
            <a:r>
              <a:rPr lang="es-PA" dirty="0" err="1">
                <a:sym typeface="Wingdings" panose="05000000000000000000" pitchFamily="2" charset="2"/>
              </a:rPr>
              <a:t>info</a:t>
            </a:r>
            <a:r>
              <a:rPr lang="es-PA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Hacen unión de las características</a:t>
            </a:r>
          </a:p>
          <a:p>
            <a:pPr lvl="1"/>
            <a:r>
              <a:rPr lang="es-PA" dirty="0" err="1"/>
              <a:t>p.e</a:t>
            </a:r>
            <a:r>
              <a:rPr lang="es-PA" dirty="0"/>
              <a:t>. unir kilometraje de automóvil con años del auto</a:t>
            </a:r>
          </a:p>
          <a:p>
            <a:r>
              <a:rPr lang="es-PA" dirty="0"/>
              <a:t>Normalmente es mejor reducir el </a:t>
            </a:r>
            <a:r>
              <a:rPr lang="es-PA" dirty="0" err="1"/>
              <a:t>dataset</a:t>
            </a:r>
            <a:r>
              <a:rPr lang="es-PA" dirty="0"/>
              <a:t> (en dimensión) antes de pasar al training</a:t>
            </a:r>
          </a:p>
          <a:p>
            <a:r>
              <a:rPr lang="es-PA" dirty="0"/>
              <a:t>Otra mejor definición es detección de anomalías</a:t>
            </a:r>
          </a:p>
          <a:p>
            <a:pPr lvl="1"/>
            <a:r>
              <a:rPr lang="es-PA" dirty="0" err="1"/>
              <a:t>p.e</a:t>
            </a:r>
            <a:r>
              <a:rPr lang="es-PA" dirty="0"/>
              <a:t>. desperfectos en un auto</a:t>
            </a:r>
          </a:p>
          <a:p>
            <a:pPr lvl="1"/>
            <a:r>
              <a:rPr lang="es-PA" dirty="0"/>
              <a:t>El sistema aprende a distinguir entre lo normal y raro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1D3E9-3339-4686-A7A9-7CA5A3C6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375" y="771088"/>
            <a:ext cx="4767777" cy="297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AC56A-195F-40D8-94BA-C70C8984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64" y="4463185"/>
            <a:ext cx="4767777" cy="232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91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es entonces ML?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arte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las </a:t>
            </a:r>
            <a:r>
              <a:rPr lang="en-US" dirty="0" err="1"/>
              <a:t>computadoras</a:t>
            </a:r>
            <a:r>
              <a:rPr lang="en-US" dirty="0"/>
              <a:t> </a:t>
            </a:r>
            <a:r>
              <a:rPr lang="en-US" dirty="0" err="1"/>
              <a:t>aprenden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r>
              <a:rPr lang="en-US" dirty="0"/>
              <a:t>El campo de studio que le </a:t>
            </a:r>
            <a:r>
              <a:rPr lang="en-US" dirty="0" err="1"/>
              <a:t>ofrece</a:t>
            </a:r>
            <a:r>
              <a:rPr lang="en-US" dirty="0"/>
              <a:t> a las </a:t>
            </a:r>
            <a:r>
              <a:rPr lang="en-US" dirty="0" err="1"/>
              <a:t>computadores</a:t>
            </a:r>
            <a:r>
              <a:rPr lang="en-US" dirty="0"/>
              <a:t> la </a:t>
            </a:r>
            <a:r>
              <a:rPr lang="en-US" dirty="0" err="1"/>
              <a:t>habilidad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—Arthur Samuel, 1959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computaodr</a:t>
            </a:r>
            <a:r>
              <a:rPr lang="en-US" dirty="0"/>
              <a:t> que </a:t>
            </a:r>
            <a:r>
              <a:rPr lang="en-US" dirty="0" err="1"/>
              <a:t>aprende</a:t>
            </a:r>
            <a:r>
              <a:rPr lang="en-US" dirty="0"/>
              <a:t> de la </a:t>
            </a:r>
            <a:r>
              <a:rPr lang="en-US" dirty="0" err="1"/>
              <a:t>experiencia</a:t>
            </a:r>
            <a:r>
              <a:rPr lang="en-US" dirty="0"/>
              <a:t> (E) con </a:t>
            </a:r>
            <a:r>
              <a:rPr lang="en-US" dirty="0" err="1"/>
              <a:t>respecto</a:t>
            </a:r>
            <a:r>
              <a:rPr lang="en-US" dirty="0"/>
              <a:t> a una </a:t>
            </a:r>
            <a:r>
              <a:rPr lang="en-US" dirty="0" err="1"/>
              <a:t>tarea</a:t>
            </a:r>
            <a:r>
              <a:rPr lang="en-US" dirty="0"/>
              <a:t> (T) y </a:t>
            </a:r>
            <a:r>
              <a:rPr lang="en-US" dirty="0" err="1"/>
              <a:t>mide</a:t>
            </a:r>
            <a:r>
              <a:rPr lang="en-US" dirty="0"/>
              <a:t> un </a:t>
            </a:r>
            <a:r>
              <a:rPr lang="en-US" dirty="0" err="1"/>
              <a:t>desepeño</a:t>
            </a:r>
            <a:r>
              <a:rPr lang="en-US" dirty="0"/>
              <a:t> (P)… Si el </a:t>
            </a:r>
            <a:r>
              <a:rPr lang="en-US" dirty="0" err="1"/>
              <a:t>desempeño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tarea</a:t>
            </a:r>
            <a:r>
              <a:rPr lang="en-US" dirty="0"/>
              <a:t> T es </a:t>
            </a:r>
            <a:r>
              <a:rPr lang="en-US" dirty="0" err="1"/>
              <a:t>medido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P </a:t>
            </a:r>
            <a:r>
              <a:rPr lang="en-US" dirty="0" err="1"/>
              <a:t>mejora</a:t>
            </a:r>
            <a:r>
              <a:rPr lang="en-US" dirty="0"/>
              <a:t> la </a:t>
            </a:r>
            <a:r>
              <a:rPr lang="en-US" dirty="0" err="1"/>
              <a:t>experiencia</a:t>
            </a:r>
            <a:r>
              <a:rPr lang="en-US" dirty="0"/>
              <a:t> 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170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Semi supervisado</a:t>
            </a:r>
          </a:p>
          <a:p>
            <a:pPr lvl="1"/>
            <a:r>
              <a:rPr lang="es-PA" dirty="0"/>
              <a:t>Aquí la información (</a:t>
            </a:r>
            <a:r>
              <a:rPr lang="es-PA" dirty="0" err="1"/>
              <a:t>dataset</a:t>
            </a:r>
            <a:r>
              <a:rPr lang="es-PA" dirty="0"/>
              <a:t>) es parcialmente marcada</a:t>
            </a:r>
          </a:p>
          <a:p>
            <a:pPr lvl="1"/>
            <a:r>
              <a:rPr lang="es-PA" dirty="0"/>
              <a:t>Son combinaciones de algoritmos supervisados y no supervisados</a:t>
            </a:r>
          </a:p>
          <a:p>
            <a:pPr lvl="2"/>
            <a:r>
              <a:rPr lang="es-PA" dirty="0"/>
              <a:t>Deep </a:t>
            </a:r>
            <a:r>
              <a:rPr lang="es-PA" dirty="0" err="1"/>
              <a:t>Belief</a:t>
            </a:r>
            <a:r>
              <a:rPr lang="es-PA" dirty="0"/>
              <a:t> Networks (DBN)</a:t>
            </a:r>
          </a:p>
          <a:p>
            <a:pPr lvl="2"/>
            <a:r>
              <a:rPr lang="es-PA" dirty="0" err="1"/>
              <a:t>Restricted</a:t>
            </a:r>
            <a:r>
              <a:rPr lang="es-PA" dirty="0"/>
              <a:t> </a:t>
            </a:r>
            <a:r>
              <a:rPr lang="es-PA" dirty="0" err="1"/>
              <a:t>Boltzman</a:t>
            </a:r>
            <a:r>
              <a:rPr lang="es-PA" dirty="0"/>
              <a:t> Machines (RBM)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Google </a:t>
            </a:r>
            <a:r>
              <a:rPr lang="es-PA" dirty="0" err="1"/>
              <a:t>photos</a:t>
            </a:r>
            <a:r>
              <a:rPr lang="es-PA" dirty="0"/>
              <a:t> (fotos de familiares marcados y subimos nuevas)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B8E66-8BE6-4ECE-BFD6-31850029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1" y="2832929"/>
            <a:ext cx="4306957" cy="21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9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Agente es el sistema de IA</a:t>
            </a:r>
          </a:p>
          <a:p>
            <a:pPr lvl="1"/>
            <a:r>
              <a:rPr lang="es-PA" dirty="0"/>
              <a:t>Recibe recompensas y penalizaciones por acciones</a:t>
            </a:r>
          </a:p>
          <a:p>
            <a:pPr lvl="1"/>
            <a:r>
              <a:rPr lang="es-PA" dirty="0"/>
              <a:t>Debe establecerse una regla o red (política)</a:t>
            </a:r>
          </a:p>
          <a:p>
            <a:r>
              <a:rPr lang="es-PA" dirty="0"/>
              <a:t>La política define que acción debe tomar el agente</a:t>
            </a:r>
          </a:p>
          <a:p>
            <a:r>
              <a:rPr lang="es-PA" dirty="0"/>
              <a:t>Ejemplo:</a:t>
            </a:r>
          </a:p>
          <a:p>
            <a:pPr lvl="1"/>
            <a:r>
              <a:rPr lang="es-PA" dirty="0"/>
              <a:t>Robots y navegación</a:t>
            </a:r>
          </a:p>
          <a:p>
            <a:pPr lvl="1"/>
            <a:r>
              <a:rPr lang="es-PA" dirty="0" err="1"/>
              <a:t>DeepMind</a:t>
            </a:r>
            <a:r>
              <a:rPr lang="es-PA" dirty="0"/>
              <a:t> </a:t>
            </a:r>
            <a:r>
              <a:rPr lang="es-PA" dirty="0" err="1"/>
              <a:t>AlphaGo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4BF17-D6FE-4531-9884-8DA46A9B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40" y="771088"/>
            <a:ext cx="3496638" cy="3047254"/>
          </a:xfrm>
          <a:prstGeom prst="rect">
            <a:avLst/>
          </a:prstGeom>
        </p:spPr>
      </p:pic>
      <p:pic>
        <p:nvPicPr>
          <p:cNvPr id="27650" name="Picture 2" descr="Google's AI beats world Go champion in first of five matches - BBC News">
            <a:extLst>
              <a:ext uri="{FF2B5EF4-FFF2-40B4-BE49-F238E27FC236}">
                <a16:creationId xmlns:a16="http://schemas.microsoft.com/office/drawing/2014/main" id="{542028ED-4002-49CD-9DCA-F40127C00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270" y="4148338"/>
            <a:ext cx="4691270" cy="26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41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Otro criterio de clasificar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Batch</a:t>
            </a:r>
            <a:r>
              <a:rPr lang="es-PA" dirty="0"/>
              <a:t> vs Online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(Offline </a:t>
            </a:r>
            <a:r>
              <a:rPr lang="es-PA" dirty="0" err="1"/>
              <a:t>Learning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El sistema es capaz de aprender incrementalmente</a:t>
            </a:r>
          </a:p>
          <a:p>
            <a:pPr lvl="1"/>
            <a:r>
              <a:rPr lang="es-PA" dirty="0"/>
              <a:t>Se entrena utilizando toda la data y luego se lanza a producción sin aprender más.</a:t>
            </a:r>
          </a:p>
          <a:p>
            <a:pPr lvl="1"/>
            <a:r>
              <a:rPr lang="es-PA" dirty="0"/>
              <a:t>Para que aprenda más debe ser entrenado nuevamente</a:t>
            </a:r>
          </a:p>
          <a:p>
            <a:pPr lvl="1"/>
            <a:r>
              <a:rPr lang="es-PA" dirty="0"/>
              <a:t>Este proceso puede ser automatizado sin mucho problema</a:t>
            </a:r>
          </a:p>
          <a:p>
            <a:pPr lvl="1"/>
            <a:r>
              <a:rPr lang="es-PA" dirty="0"/>
              <a:t>Requiere mucho espacio en computación y en memoria</a:t>
            </a:r>
          </a:p>
        </p:txBody>
      </p:sp>
    </p:spTree>
    <p:extLst>
      <p:ext uri="{BB962C8B-B14F-4D97-AF65-F5344CB8AC3E}">
        <p14:creationId xmlns:p14="http://schemas.microsoft.com/office/powerpoint/2010/main" val="53875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Otro criterio de clasificar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Batch</a:t>
            </a:r>
            <a:r>
              <a:rPr lang="es-PA" dirty="0"/>
              <a:t> vs Online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/>
              <a:t>Online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Entrenamos incrementalmente por medio de </a:t>
            </a:r>
            <a:r>
              <a:rPr lang="es-PA" dirty="0" err="1"/>
              <a:t>mini-batches</a:t>
            </a:r>
            <a:endParaRPr lang="es-PA" dirty="0"/>
          </a:p>
          <a:p>
            <a:pPr lvl="1"/>
            <a:r>
              <a:rPr lang="es-PA" dirty="0"/>
              <a:t>Fácil de computar y poco espacio</a:t>
            </a:r>
          </a:p>
          <a:p>
            <a:pPr lvl="1"/>
            <a:r>
              <a:rPr lang="es-PA" dirty="0"/>
              <a:t>A medida que la data ingresa el sistema aprende online</a:t>
            </a:r>
          </a:p>
          <a:p>
            <a:r>
              <a:rPr lang="es-PA" dirty="0"/>
              <a:t>Se aplica a stock </a:t>
            </a:r>
            <a:r>
              <a:rPr lang="es-PA" dirty="0" err="1"/>
              <a:t>market</a:t>
            </a:r>
            <a:endParaRPr lang="es-PA" dirty="0"/>
          </a:p>
          <a:p>
            <a:r>
              <a:rPr lang="es-PA" dirty="0"/>
              <a:t>Online </a:t>
            </a:r>
            <a:r>
              <a:rPr lang="es-PA" dirty="0" err="1"/>
              <a:t>learning</a:t>
            </a:r>
            <a:r>
              <a:rPr lang="es-PA" dirty="0"/>
              <a:t> puede entrenar grandes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Correr una porción del </a:t>
            </a:r>
            <a:r>
              <a:rPr lang="es-PA" dirty="0" err="1"/>
              <a:t>dataset</a:t>
            </a:r>
            <a:endParaRPr lang="es-PA" dirty="0"/>
          </a:p>
          <a:p>
            <a:pPr lvl="1"/>
            <a:r>
              <a:rPr lang="es-PA" dirty="0"/>
              <a:t>Entrenar sobre él</a:t>
            </a:r>
          </a:p>
          <a:p>
            <a:pPr lvl="1"/>
            <a:r>
              <a:rPr lang="es-PA" dirty="0"/>
              <a:t>Repetir hasta completar toda la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896F8-2AC8-4C83-9EF7-25AEEFFC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38" y="4004873"/>
            <a:ext cx="5319834" cy="26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9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Online </a:t>
            </a:r>
            <a:r>
              <a:rPr lang="es-PA" dirty="0" err="1"/>
              <a:t>learning</a:t>
            </a:r>
            <a:r>
              <a:rPr lang="es-PA" dirty="0"/>
              <a:t> para grandes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Se debe ajustar el </a:t>
            </a:r>
            <a:r>
              <a:rPr lang="es-PA" dirty="0" err="1"/>
              <a:t>learning</a:t>
            </a:r>
            <a:r>
              <a:rPr lang="es-PA" dirty="0"/>
              <a:t> </a:t>
            </a:r>
            <a:r>
              <a:rPr lang="es-PA" dirty="0" err="1"/>
              <a:t>rate</a:t>
            </a:r>
            <a:endParaRPr lang="es-PA" dirty="0"/>
          </a:p>
          <a:p>
            <a:pPr lvl="2"/>
            <a:r>
              <a:rPr lang="es-PA" dirty="0"/>
              <a:t>Muy alto olvida los datos anteriores</a:t>
            </a:r>
          </a:p>
          <a:p>
            <a:pPr lvl="2"/>
            <a:r>
              <a:rPr lang="es-PA" dirty="0"/>
              <a:t>Muy bajo no s </a:t>
            </a:r>
            <a:r>
              <a:rPr lang="es-PA" dirty="0" err="1"/>
              <a:t>eadapta</a:t>
            </a:r>
            <a:r>
              <a:rPr lang="es-PA" dirty="0"/>
              <a:t> al cambio rápido</a:t>
            </a:r>
          </a:p>
          <a:p>
            <a:pPr lvl="2"/>
            <a:endParaRPr lang="es-PA" dirty="0"/>
          </a:p>
          <a:p>
            <a:r>
              <a:rPr lang="es-PA" dirty="0"/>
              <a:t>Si mala información es insertada al sistema se nota</a:t>
            </a:r>
          </a:p>
          <a:p>
            <a:pPr lvl="1"/>
            <a:r>
              <a:rPr lang="es-PA" dirty="0"/>
              <a:t>Mala data al robot causa una mala ejecución</a:t>
            </a:r>
          </a:p>
          <a:p>
            <a:pPr lvl="1"/>
            <a:r>
              <a:rPr lang="es-PA" dirty="0"/>
              <a:t>Para un sistema de software los clientes te llamarán y dirán que algo pasa.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FF5BB-93A2-413E-A4BC-33AA6BFA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247" y="967474"/>
            <a:ext cx="5014135" cy="28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12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de categorizarlos es en como generalizan los datos</a:t>
            </a:r>
          </a:p>
          <a:p>
            <a:pPr lvl="1"/>
            <a:r>
              <a:rPr lang="es-PA" dirty="0"/>
              <a:t>Basado en instancias y basados en modelos</a:t>
            </a:r>
          </a:p>
          <a:p>
            <a:r>
              <a:rPr lang="es-PA" dirty="0"/>
              <a:t>Instancias</a:t>
            </a:r>
          </a:p>
          <a:p>
            <a:pPr lvl="1"/>
            <a:r>
              <a:rPr lang="es-PA" dirty="0"/>
              <a:t>El sistema aprende por ejemplos (de memoria)</a:t>
            </a:r>
          </a:p>
          <a:p>
            <a:pPr lvl="1"/>
            <a:r>
              <a:rPr lang="es-PA" dirty="0"/>
              <a:t>Generaliza los nuevos casos por </a:t>
            </a:r>
            <a:r>
              <a:rPr lang="es-PA" dirty="0" err="1"/>
              <a:t>similaridad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Modelo</a:t>
            </a:r>
          </a:p>
          <a:p>
            <a:pPr lvl="1"/>
            <a:r>
              <a:rPr lang="es-PA" dirty="0"/>
              <a:t>Haciendo predicciones</a:t>
            </a:r>
          </a:p>
          <a:p>
            <a:r>
              <a:rPr lang="es-PA" dirty="0" err="1"/>
              <a:t>Ejm</a:t>
            </a:r>
            <a:r>
              <a:rPr lang="es-PA" dirty="0"/>
              <a:t>:  estudiar si en países ricos la gente es más feliz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4A2BD-C548-4DC5-8EAE-FAB4BFB0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615" y="2067244"/>
            <a:ext cx="4188263" cy="2081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DD836-8F18-40E1-9F85-CA99C75A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615" y="4518600"/>
            <a:ext cx="4030599" cy="2060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E8140-6B29-48E7-B851-71177598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62" y="5207666"/>
            <a:ext cx="2821560" cy="14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1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Ejm</a:t>
            </a:r>
            <a:r>
              <a:rPr lang="es-PA" dirty="0"/>
              <a:t>:  Estudiar si en los países más ricos la gente es más feliz</a:t>
            </a:r>
          </a:p>
          <a:p>
            <a:r>
              <a:rPr lang="es-PA" dirty="0"/>
              <a:t>Graficando (¿vemos alguna tendencia?)</a:t>
            </a:r>
          </a:p>
          <a:p>
            <a:pPr lvl="1"/>
            <a:r>
              <a:rPr lang="es-PA" dirty="0"/>
              <a:t>Pareciera que al ganar más se es más feliz</a:t>
            </a:r>
          </a:p>
          <a:p>
            <a:pPr lvl="1"/>
            <a:r>
              <a:rPr lang="es-PA" dirty="0"/>
              <a:t>Luego seleccionamos un modelo, digamos…</a:t>
            </a:r>
          </a:p>
          <a:p>
            <a:pPr lvl="1"/>
            <a:r>
              <a:rPr lang="es-PA" dirty="0"/>
              <a:t>Satisfacción = </a:t>
            </a:r>
            <a:r>
              <a:rPr lang="es-PA" dirty="0">
                <a:sym typeface="Symbol" panose="05050102010706020507" pitchFamily="18" charset="2"/>
              </a:rPr>
              <a:t>0 + 1 </a:t>
            </a:r>
            <a:r>
              <a:rPr lang="es-PA" dirty="0" err="1">
                <a:sym typeface="Symbol" panose="05050102010706020507" pitchFamily="18" charset="2"/>
              </a:rPr>
              <a:t>xGDP</a:t>
            </a:r>
            <a:endParaRPr lang="es-PA" dirty="0"/>
          </a:p>
          <a:p>
            <a:r>
              <a:rPr lang="es-PA" dirty="0"/>
              <a:t>Pero para usar los modelos debemos definir las thetas</a:t>
            </a:r>
          </a:p>
          <a:p>
            <a:pPr lvl="1"/>
            <a:r>
              <a:rPr lang="es-PA" dirty="0"/>
              <a:t>Por medio de una función de utilidad</a:t>
            </a:r>
          </a:p>
          <a:p>
            <a:pPr lvl="2"/>
            <a:r>
              <a:rPr lang="es-PA" dirty="0"/>
              <a:t>Nos dice que tan bien o mal lo hace el modelo</a:t>
            </a:r>
          </a:p>
          <a:p>
            <a:pPr lvl="1"/>
            <a:r>
              <a:rPr lang="es-PA" dirty="0"/>
              <a:t>De aquí en regresión lineal la óptima sería:</a:t>
            </a:r>
          </a:p>
          <a:p>
            <a:r>
              <a:rPr lang="es-PA" dirty="0">
                <a:sym typeface="Symbol" panose="05050102010706020507" pitchFamily="18" charset="2"/>
              </a:rPr>
              <a:t>0 = 4.85 </a:t>
            </a:r>
          </a:p>
          <a:p>
            <a:r>
              <a:rPr lang="es-PA" dirty="0">
                <a:sym typeface="Symbol" panose="05050102010706020507" pitchFamily="18" charset="2"/>
              </a:rPr>
              <a:t>1=4.91x10^-5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endParaRPr lang="es-P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A095D-8B8E-4515-853D-6EBB501D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24" y="725972"/>
            <a:ext cx="3222955" cy="165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25A8D-7026-4C3C-AE32-13ACA13D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1" y="2421184"/>
            <a:ext cx="4267258" cy="2407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DBC5E-1B54-48C0-9B7B-4ECA036E3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68" y="4828935"/>
            <a:ext cx="3336688" cy="186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Luego de eso podemos hacer las </a:t>
            </a:r>
            <a:r>
              <a:rPr lang="es-PA" dirty="0" err="1"/>
              <a:t>prediccionesm</a:t>
            </a:r>
            <a:r>
              <a:rPr lang="es-PA" dirty="0"/>
              <a:t> </a:t>
            </a:r>
            <a:r>
              <a:rPr lang="es-PA" dirty="0" err="1"/>
              <a:t>p.e</a:t>
            </a:r>
            <a:r>
              <a:rPr lang="es-PA" dirty="0"/>
              <a:t>. digamos que para Chipre</a:t>
            </a:r>
          </a:p>
          <a:p>
            <a:pPr lvl="1"/>
            <a:r>
              <a:rPr lang="es-PA" dirty="0"/>
              <a:t>GDP = 22587, con </a:t>
            </a:r>
            <a:r>
              <a:rPr lang="es-PA" dirty="0">
                <a:sym typeface="Symbol" panose="05050102010706020507" pitchFamily="18" charset="2"/>
              </a:rPr>
              <a:t>0 = 4.85 y 1=4.91x10^-5 nos da 5.96</a:t>
            </a:r>
          </a:p>
          <a:p>
            <a:r>
              <a:rPr lang="es-PA" dirty="0">
                <a:sym typeface="Symbol" panose="05050102010706020507" pitchFamily="18" charset="2"/>
              </a:rPr>
              <a:t>Utilizando regresión lineal para hacer el algoritmo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8672-7D63-4901-ACD8-58907E61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1" y="2871883"/>
            <a:ext cx="5143782" cy="154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1D396C-7086-461A-9384-F94343CB7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296" y="2871883"/>
            <a:ext cx="6085190" cy="33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5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Utilizando KNN para hacer el algoritmo</a:t>
            </a:r>
          </a:p>
          <a:p>
            <a:r>
              <a:rPr lang="es-PA" dirty="0">
                <a:sym typeface="Symbol" panose="05050102010706020507" pitchFamily="18" charset="2"/>
              </a:rPr>
              <a:t>Agregar y reemplazar la parte de regresión lineal con: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NOTA: A pesar que el modelo predijo bien, solo tenemos una representación total del </a:t>
            </a:r>
            <a:r>
              <a:rPr lang="es-PA" dirty="0" err="1">
                <a:sym typeface="Symbol" panose="05050102010706020507" pitchFamily="18" charset="2"/>
              </a:rPr>
              <a:t>dataset</a:t>
            </a:r>
            <a:r>
              <a:rPr lang="es-PA" dirty="0">
                <a:sym typeface="Symbol" panose="05050102010706020507" pitchFamily="18" charset="2"/>
              </a:rPr>
              <a:t>, hay países en donde se gana menos y la gente es más feliz… todo depende de como los datos son construidos o accedidos por el algoritmo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3D3-C724-4DFA-AE82-11AC4029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92" y="2403820"/>
            <a:ext cx="62198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6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Clasificación</a:t>
            </a:r>
          </a:p>
          <a:p>
            <a:pPr lvl="1"/>
            <a:r>
              <a:rPr lang="es-PA" dirty="0"/>
              <a:t>Árboles de decisión</a:t>
            </a:r>
          </a:p>
          <a:p>
            <a:pPr lvl="2"/>
            <a:r>
              <a:rPr lang="es-PA" dirty="0"/>
              <a:t>Hacemos una estructura de selección</a:t>
            </a:r>
          </a:p>
          <a:p>
            <a:pPr lvl="2"/>
            <a:r>
              <a:rPr lang="es-PA" dirty="0"/>
              <a:t>Hacemos preguntas en cada nodo y trazamos la ruta dependiendo de la respuesta</a:t>
            </a:r>
          </a:p>
          <a:p>
            <a:pPr lvl="2"/>
            <a:r>
              <a:rPr lang="es-PA" dirty="0"/>
              <a:t>El nodo, al final tiene la salida esperada</a:t>
            </a:r>
          </a:p>
        </p:txBody>
      </p:sp>
      <p:pic>
        <p:nvPicPr>
          <p:cNvPr id="10242" name="Picture 2" descr="Decision Tree">
            <a:extLst>
              <a:ext uri="{FF2B5EF4-FFF2-40B4-BE49-F238E27FC236}">
                <a16:creationId xmlns:a16="http://schemas.microsoft.com/office/drawing/2014/main" id="{00E75D3B-3257-4DFA-AB72-B77A1E0C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05" y="4133817"/>
            <a:ext cx="7072060" cy="265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6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pPr lvl="1"/>
            <a:r>
              <a:rPr lang="en-US" dirty="0" err="1"/>
              <a:t>Ejemplo</a:t>
            </a:r>
            <a:r>
              <a:rPr lang="en-US" dirty="0"/>
              <a:t>… </a:t>
            </a:r>
            <a:r>
              <a:rPr lang="en-US" dirty="0" err="1"/>
              <a:t>escribir</a:t>
            </a:r>
            <a:r>
              <a:rPr lang="en-US" dirty="0"/>
              <a:t> un </a:t>
            </a:r>
            <a:r>
              <a:rPr lang="en-US" dirty="0" err="1"/>
              <a:t>programa</a:t>
            </a:r>
            <a:r>
              <a:rPr lang="en-US" dirty="0"/>
              <a:t> de spam Filter</a:t>
            </a:r>
          </a:p>
          <a:p>
            <a:pPr lvl="1"/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haría</a:t>
            </a:r>
            <a:r>
              <a:rPr lang="en-US" dirty="0"/>
              <a:t> con </a:t>
            </a:r>
            <a:r>
              <a:rPr lang="en-US" dirty="0" err="1"/>
              <a:t>reglas</a:t>
            </a:r>
            <a:r>
              <a:rPr lang="en-US" dirty="0"/>
              <a:t> (IF ELSE)</a:t>
            </a:r>
          </a:p>
          <a:p>
            <a:pPr lvl="2"/>
            <a:r>
              <a:rPr lang="en-US" dirty="0" err="1"/>
              <a:t>Estudiar</a:t>
            </a:r>
            <a:r>
              <a:rPr lang="en-US" dirty="0"/>
              <a:t> la data (</a:t>
            </a:r>
            <a:r>
              <a:rPr lang="en-US" dirty="0" err="1"/>
              <a:t>cuerpo</a:t>
            </a:r>
            <a:r>
              <a:rPr lang="en-US" dirty="0"/>
              <a:t>, cabeza, </a:t>
            </a:r>
            <a:r>
              <a:rPr lang="en-US" dirty="0" err="1"/>
              <a:t>remitente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Filtrar</a:t>
            </a:r>
            <a:r>
              <a:rPr lang="en-US" dirty="0"/>
              <a:t> o </a:t>
            </a:r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mensajes</a:t>
            </a:r>
            <a:r>
              <a:rPr lang="en-US" dirty="0"/>
              <a:t> con palabras clave</a:t>
            </a:r>
          </a:p>
          <a:p>
            <a:pPr lvl="3"/>
            <a:r>
              <a:rPr lang="en-US" dirty="0"/>
              <a:t>4U, free, amazing</a:t>
            </a:r>
          </a:p>
          <a:p>
            <a:pPr lvl="2"/>
            <a:r>
              <a:rPr lang="en-US" dirty="0" err="1"/>
              <a:t>Escribir</a:t>
            </a:r>
            <a:r>
              <a:rPr lang="en-US" dirty="0"/>
              <a:t> un </a:t>
            </a:r>
            <a:r>
              <a:rPr lang="en-US" dirty="0" err="1"/>
              <a:t>algoritmo</a:t>
            </a:r>
            <a:r>
              <a:rPr lang="en-US" dirty="0"/>
              <a:t> que </a:t>
            </a:r>
            <a:r>
              <a:rPr lang="en-US" dirty="0" err="1"/>
              <a:t>detecte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correos</a:t>
            </a:r>
            <a:endParaRPr lang="en-US" dirty="0"/>
          </a:p>
          <a:p>
            <a:pPr lvl="2"/>
            <a:r>
              <a:rPr lang="en-US" dirty="0" err="1"/>
              <a:t>Probar</a:t>
            </a:r>
            <a:r>
              <a:rPr lang="en-US" dirty="0"/>
              <a:t> el </a:t>
            </a:r>
            <a:r>
              <a:rPr lang="en-US" dirty="0" err="1"/>
              <a:t>algoritmo</a:t>
            </a:r>
            <a:r>
              <a:rPr lang="en-US" dirty="0"/>
              <a:t> antes de </a:t>
            </a:r>
            <a:r>
              <a:rPr lang="en-US" dirty="0" err="1"/>
              <a:t>poner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producción</a:t>
            </a:r>
            <a:r>
              <a:rPr lang="en-US" dirty="0"/>
              <a:t>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 (NO ES LO CORECTO)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0482" name="Picture 2" descr="What is a Spam Filter and How Does it Work? - SocketLabs Email Delivery  Solutions">
            <a:extLst>
              <a:ext uri="{FF2B5EF4-FFF2-40B4-BE49-F238E27FC236}">
                <a16:creationId xmlns:a16="http://schemas.microsoft.com/office/drawing/2014/main" id="{9F401FDD-8AFA-4B21-9553-0A9EF9C6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939" y="1109702"/>
            <a:ext cx="3326296" cy="18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70B5E-EDD3-474C-A97A-3E8B9136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22723"/>
            <a:ext cx="5247861" cy="226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0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Regresión (Clasificación)</a:t>
            </a:r>
          </a:p>
          <a:p>
            <a:pPr lvl="1"/>
            <a:r>
              <a:rPr lang="es-PA" dirty="0"/>
              <a:t>Árboles de decisión</a:t>
            </a:r>
          </a:p>
          <a:p>
            <a:pPr lvl="2"/>
            <a:r>
              <a:rPr lang="es-PA" dirty="0"/>
              <a:t>Tenemos la data original</a:t>
            </a:r>
          </a:p>
          <a:p>
            <a:pPr lvl="2"/>
            <a:r>
              <a:rPr lang="es-PA" dirty="0"/>
              <a:t>Basado en la data creamos el árbol regresor</a:t>
            </a:r>
          </a:p>
          <a:p>
            <a:pPr lvl="2"/>
            <a:endParaRPr lang="es-PA" dirty="0"/>
          </a:p>
          <a:p>
            <a:r>
              <a:rPr lang="es-PA" dirty="0" err="1"/>
              <a:t>Ejm</a:t>
            </a:r>
            <a:r>
              <a:rPr lang="es-PA" dirty="0"/>
              <a:t>… imaginar que cada eje es 0.5U</a:t>
            </a:r>
          </a:p>
          <a:p>
            <a:pPr lvl="1"/>
            <a:r>
              <a:rPr lang="es-PA" dirty="0"/>
              <a:t>Podemos retornar, </a:t>
            </a:r>
            <a:r>
              <a:rPr lang="es-PA" dirty="0" err="1"/>
              <a:t>p.e</a:t>
            </a:r>
            <a:r>
              <a:rPr lang="es-PA" dirty="0"/>
              <a:t>. la media </a:t>
            </a:r>
          </a:p>
          <a:p>
            <a:pPr lvl="2"/>
            <a:r>
              <a:rPr lang="es-PA" dirty="0"/>
              <a:t>Z = mean(valores de </a:t>
            </a:r>
            <a:r>
              <a:rPr lang="es-PA" dirty="0" err="1"/>
              <a:t>Decission</a:t>
            </a:r>
            <a:r>
              <a:rPr lang="es-PA" dirty="0"/>
              <a:t> </a:t>
            </a:r>
            <a:r>
              <a:rPr lang="es-PA" dirty="0" err="1"/>
              <a:t>Tree</a:t>
            </a:r>
            <a:r>
              <a:rPr lang="es-PA" dirty="0"/>
              <a:t> </a:t>
            </a:r>
            <a:r>
              <a:rPr lang="es-PA" dirty="0" err="1"/>
              <a:t>Result</a:t>
            </a:r>
            <a:r>
              <a:rPr lang="es-PA" dirty="0"/>
              <a:t>)</a:t>
            </a:r>
          </a:p>
        </p:txBody>
      </p:sp>
      <p:pic>
        <p:nvPicPr>
          <p:cNvPr id="11266" name="Picture 2" descr="Aprendizaje Supervisado: Decision Tree Regression - 🤖 Aprende IA">
            <a:extLst>
              <a:ext uri="{FF2B5EF4-FFF2-40B4-BE49-F238E27FC236}">
                <a16:creationId xmlns:a16="http://schemas.microsoft.com/office/drawing/2014/main" id="{0A52C4B7-8D16-4BCF-8CA5-B79B0F51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45" y="2300747"/>
            <a:ext cx="5929203" cy="448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3738E-8C1C-457E-8860-B64540B82123}"/>
              </a:ext>
            </a:extLst>
          </p:cNvPr>
          <p:cNvSpPr txBox="1"/>
          <p:nvPr/>
        </p:nvSpPr>
        <p:spPr>
          <a:xfrm>
            <a:off x="8847589" y="4471332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&gt; 1.0 Y </a:t>
            </a:r>
            <a:r>
              <a:rPr lang="en-US" dirty="0" err="1"/>
              <a:t>Y</a:t>
            </a:r>
            <a:r>
              <a:rPr lang="en-US" dirty="0"/>
              <a:t> &lt; 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0FEE5-1278-4AD6-9AC8-B31673BD9411}"/>
              </a:ext>
            </a:extLst>
          </p:cNvPr>
          <p:cNvSpPr txBox="1"/>
          <p:nvPr/>
        </p:nvSpPr>
        <p:spPr>
          <a:xfrm>
            <a:off x="7590639" y="2830154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&gt; 0.5 Y </a:t>
            </a:r>
            <a:r>
              <a:rPr lang="en-US" dirty="0" err="1"/>
              <a:t>Y</a:t>
            </a:r>
            <a:r>
              <a:rPr lang="en-US" dirty="0"/>
              <a:t> &gt; 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779AA-A9ED-4C93-97CA-45150886FB6B}"/>
              </a:ext>
            </a:extLst>
          </p:cNvPr>
          <p:cNvSpPr txBox="1"/>
          <p:nvPr/>
        </p:nvSpPr>
        <p:spPr>
          <a:xfrm>
            <a:off x="5805182" y="2009565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&lt; 0.5 Y </a:t>
            </a:r>
            <a:r>
              <a:rPr lang="en-US" dirty="0" err="1"/>
              <a:t>Y</a:t>
            </a:r>
            <a:r>
              <a:rPr lang="en-US" dirty="0"/>
              <a:t> &gt; 1.0</a:t>
            </a:r>
          </a:p>
        </p:txBody>
      </p:sp>
    </p:spTree>
    <p:extLst>
      <p:ext uri="{BB962C8B-B14F-4D97-AF65-F5344CB8AC3E}">
        <p14:creationId xmlns:p14="http://schemas.microsoft.com/office/powerpoint/2010/main" val="150699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Pros de Árboles de Decisión</a:t>
            </a:r>
          </a:p>
          <a:p>
            <a:pPr lvl="1"/>
            <a:r>
              <a:rPr lang="es-PA" dirty="0"/>
              <a:t>Implementación simple</a:t>
            </a:r>
          </a:p>
          <a:p>
            <a:pPr lvl="1"/>
            <a:r>
              <a:rPr lang="es-PA" dirty="0"/>
              <a:t>Rápido entrenamiento</a:t>
            </a:r>
          </a:p>
          <a:p>
            <a:pPr lvl="2"/>
            <a:r>
              <a:rPr lang="es-PA" dirty="0"/>
              <a:t>Existen algoritmos que han desarrollado la división del espacio estado.</a:t>
            </a:r>
          </a:p>
          <a:p>
            <a:pPr lvl="1"/>
            <a:r>
              <a:rPr lang="es-PA" dirty="0"/>
              <a:t>Fáciles de Entender.</a:t>
            </a:r>
          </a:p>
          <a:p>
            <a:pPr lvl="2"/>
            <a:r>
              <a:rPr lang="es-PA" dirty="0"/>
              <a:t>Se puede conversar de este algoritmo con cualquier persona que tenga o no habilidad técnica (manager)</a:t>
            </a:r>
          </a:p>
          <a:p>
            <a:r>
              <a:rPr lang="es-PA" dirty="0" err="1"/>
              <a:t>Cons</a:t>
            </a:r>
            <a:r>
              <a:rPr lang="es-PA" dirty="0"/>
              <a:t> de Árboles de decisión</a:t>
            </a:r>
          </a:p>
          <a:p>
            <a:pPr lvl="1"/>
            <a:r>
              <a:rPr lang="es-PA" dirty="0"/>
              <a:t>Muy sensibles al cambio de información</a:t>
            </a:r>
          </a:p>
          <a:p>
            <a:pPr lvl="1"/>
            <a:r>
              <a:rPr lang="es-PA" dirty="0"/>
              <a:t>No tienden a representar bien la nueva data (</a:t>
            </a:r>
            <a:r>
              <a:rPr lang="es-PA" dirty="0" err="1"/>
              <a:t>overfit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Overfit</a:t>
            </a:r>
            <a:r>
              <a:rPr lang="es-PA" dirty="0"/>
              <a:t> = Tiende a generalizar bien la data pero se comporta pésimo o no decente con nueva data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365810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Pregunta:  Ud. no estudio para un examen y se sienta alrededor de varias personas que también tienen ciertas dudas. ¿Qué haría para corroborar su respuesta en un examen en grupo con estas personas?</a:t>
            </a:r>
          </a:p>
          <a:p>
            <a:pPr lvl="2"/>
            <a:r>
              <a:rPr lang="es-PA" dirty="0"/>
              <a:t>No hace grupo y lo hace solo (10% chance)</a:t>
            </a:r>
          </a:p>
          <a:p>
            <a:pPr lvl="2"/>
            <a:r>
              <a:rPr lang="es-PA" dirty="0"/>
              <a:t>Compara con su maestro (50% chance)</a:t>
            </a:r>
          </a:p>
          <a:p>
            <a:pPr lvl="2"/>
            <a:r>
              <a:rPr lang="es-PA" dirty="0"/>
              <a:t>Lo hace en grupo y compara las respuestas de sus compañeros con la suya (90% de chance)</a:t>
            </a:r>
          </a:p>
          <a:p>
            <a:r>
              <a:rPr lang="es-PA" dirty="0"/>
              <a:t>Combina el aprendizaje de varios algoritmos.</a:t>
            </a:r>
          </a:p>
          <a:p>
            <a:r>
              <a:rPr lang="es-PA" dirty="0"/>
              <a:t>Existen dos técnicas de </a:t>
            </a:r>
            <a:r>
              <a:rPr lang="es-PA" dirty="0" err="1"/>
              <a:t>ensembling</a:t>
            </a:r>
            <a:r>
              <a:rPr lang="es-PA" dirty="0"/>
              <a:t> importantes</a:t>
            </a:r>
          </a:p>
          <a:p>
            <a:pPr lvl="1"/>
            <a:r>
              <a:rPr lang="es-PA" dirty="0" err="1"/>
              <a:t>Bagging</a:t>
            </a:r>
            <a:endParaRPr lang="es-PA" dirty="0"/>
          </a:p>
          <a:p>
            <a:pPr lvl="1"/>
            <a:r>
              <a:rPr lang="es-PA" dirty="0" err="1"/>
              <a:t>Boosting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07498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Bagging</a:t>
            </a:r>
            <a:endParaRPr lang="es-PA" dirty="0"/>
          </a:p>
          <a:p>
            <a:pPr lvl="2"/>
            <a:r>
              <a:rPr lang="es-PA" dirty="0" err="1"/>
              <a:t>Subsets</a:t>
            </a:r>
            <a:r>
              <a:rPr lang="es-PA" dirty="0"/>
              <a:t> de datos muestreados aleatorios</a:t>
            </a:r>
          </a:p>
          <a:p>
            <a:pPr lvl="2"/>
            <a:r>
              <a:rPr lang="es-PA" dirty="0"/>
              <a:t>Construimos un modelo (Árbol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r>
              <a:rPr lang="es-PA" dirty="0"/>
              <a:t>En regresión:</a:t>
            </a:r>
          </a:p>
          <a:p>
            <a:pPr lvl="1"/>
            <a:r>
              <a:rPr lang="es-PA" dirty="0"/>
              <a:t>Reporta el promedio</a:t>
            </a:r>
          </a:p>
          <a:p>
            <a:r>
              <a:rPr lang="es-PA" dirty="0"/>
              <a:t>En clasificación</a:t>
            </a:r>
          </a:p>
          <a:p>
            <a:pPr lvl="1"/>
            <a:r>
              <a:rPr lang="es-PA" dirty="0"/>
              <a:t>Reporta el resultado con mayor voto</a:t>
            </a:r>
          </a:p>
          <a:p>
            <a:r>
              <a:rPr lang="es-PA" dirty="0"/>
              <a:t>Los modelos pueden aprender </a:t>
            </a:r>
            <a:r>
              <a:rPr lang="es-PA" dirty="0" err="1"/>
              <a:t>paralelelamente</a:t>
            </a:r>
            <a:endParaRPr lang="es-PA" dirty="0"/>
          </a:p>
        </p:txBody>
      </p:sp>
      <p:pic>
        <p:nvPicPr>
          <p:cNvPr id="12290" name="Picture 2" descr="Bagging in Financial Machine Learning: Sequential Bootstrapping. Python  example">
            <a:extLst>
              <a:ext uri="{FF2B5EF4-FFF2-40B4-BE49-F238E27FC236}">
                <a16:creationId xmlns:a16="http://schemas.microsoft.com/office/drawing/2014/main" id="{BE665B2B-CA82-4F01-BAD0-8A27D12A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898" y="595326"/>
            <a:ext cx="6624783" cy="39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59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Boosting</a:t>
            </a:r>
            <a:endParaRPr lang="es-PA" dirty="0"/>
          </a:p>
          <a:p>
            <a:pPr lvl="2"/>
            <a:r>
              <a:rPr lang="es-PA" dirty="0"/>
              <a:t>El modelo se realiza secuencialmente</a:t>
            </a:r>
          </a:p>
          <a:p>
            <a:pPr lvl="2"/>
            <a:r>
              <a:rPr lang="es-PA" dirty="0"/>
              <a:t>Los modelos actuales aprenden de …</a:t>
            </a:r>
          </a:p>
          <a:p>
            <a:pPr lvl="2"/>
            <a:r>
              <a:rPr lang="es-PA" dirty="0"/>
              <a:t>… los errores de estados previos fallidos</a:t>
            </a:r>
          </a:p>
        </p:txBody>
      </p:sp>
      <p:pic>
        <p:nvPicPr>
          <p:cNvPr id="15362" name="Picture 2" descr="File:Ensemble Boosting.svg - Wikimedia Commons">
            <a:extLst>
              <a:ext uri="{FF2B5EF4-FFF2-40B4-BE49-F238E27FC236}">
                <a16:creationId xmlns:a16="http://schemas.microsoft.com/office/drawing/2014/main" id="{D56C4418-A8AD-4A9D-81A5-6CC1A22CB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107" y="1023458"/>
            <a:ext cx="6576270" cy="36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11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Gradient</a:t>
            </a:r>
            <a:r>
              <a:rPr lang="es-PA" dirty="0"/>
              <a:t> </a:t>
            </a:r>
            <a:r>
              <a:rPr lang="es-PA" dirty="0" err="1"/>
              <a:t>Boosting</a:t>
            </a:r>
            <a:endParaRPr lang="es-PA" dirty="0"/>
          </a:p>
          <a:p>
            <a:pPr lvl="2"/>
            <a:r>
              <a:rPr lang="es-PA" dirty="0"/>
              <a:t>Residuo del primer árbol</a:t>
            </a:r>
          </a:p>
          <a:p>
            <a:pPr lvl="2"/>
            <a:r>
              <a:rPr lang="es-PA" dirty="0"/>
              <a:t>Residuo del segundo árbol</a:t>
            </a:r>
          </a:p>
          <a:p>
            <a:pPr lvl="2"/>
            <a:r>
              <a:rPr lang="es-PA" dirty="0"/>
              <a:t>Residuo del árbol ‘n’</a:t>
            </a:r>
          </a:p>
          <a:p>
            <a:pPr lvl="1"/>
            <a:r>
              <a:rPr lang="es-PA" dirty="0"/>
              <a:t>Err_1 + Erro_2 + Err_3</a:t>
            </a:r>
          </a:p>
          <a:p>
            <a:pPr lvl="1"/>
            <a:r>
              <a:rPr lang="es-PA" dirty="0"/>
              <a:t>El proceso se repite ‘n’ veces</a:t>
            </a:r>
          </a:p>
          <a:p>
            <a:r>
              <a:rPr lang="es-PA" dirty="0"/>
              <a:t>Como resultado la data hace mejor ‘</a:t>
            </a:r>
            <a:r>
              <a:rPr lang="es-PA" dirty="0" err="1"/>
              <a:t>fit</a:t>
            </a:r>
            <a:r>
              <a:rPr lang="es-PA" dirty="0"/>
              <a:t>’</a:t>
            </a:r>
          </a:p>
        </p:txBody>
      </p:sp>
      <p:pic>
        <p:nvPicPr>
          <p:cNvPr id="16390" name="Picture 6" descr="Very Basic Explanations of Boosting Classifiers | by Sharon Kwak | Data  Driven Investor | Medium">
            <a:extLst>
              <a:ext uri="{FF2B5EF4-FFF2-40B4-BE49-F238E27FC236}">
                <a16:creationId xmlns:a16="http://schemas.microsoft.com/office/drawing/2014/main" id="{D0737072-09F4-40D3-9CE5-41ACCCED5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771088"/>
            <a:ext cx="5649942" cy="204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topic-10-gradient-boosting">
            <a:extLst>
              <a:ext uri="{FF2B5EF4-FFF2-40B4-BE49-F238E27FC236}">
                <a16:creationId xmlns:a16="http://schemas.microsoft.com/office/drawing/2014/main" id="{FB9203D2-5DC6-48F2-93DC-7DAAB9326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2871883"/>
            <a:ext cx="3816991" cy="381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2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y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r>
              <a:rPr lang="en-US" dirty="0"/>
              <a:t>Como se debe </a:t>
            </a:r>
            <a:r>
              <a:rPr lang="en-US" dirty="0" err="1"/>
              <a:t>hacer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          </a:t>
            </a:r>
            <a:endParaRPr lang="en-US" dirty="0"/>
          </a:p>
          <a:p>
            <a:r>
              <a:rPr lang="en-US" dirty="0" err="1"/>
              <a:t>Cuando</a:t>
            </a:r>
            <a:r>
              <a:rPr lang="en-US" dirty="0"/>
              <a:t> el Sistema es online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 ML el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(data mining)</a:t>
            </a:r>
          </a:p>
          <a:p>
            <a:r>
              <a:rPr lang="en-US" dirty="0" err="1"/>
              <a:t>Cuando</a:t>
            </a:r>
            <a:r>
              <a:rPr lang="en-US" dirty="0"/>
              <a:t> los </a:t>
            </a:r>
            <a:r>
              <a:rPr lang="en-US" dirty="0" err="1"/>
              <a:t>patrones</a:t>
            </a:r>
            <a:r>
              <a:rPr lang="en-US" dirty="0"/>
              <a:t> son </a:t>
            </a:r>
            <a:r>
              <a:rPr lang="en-US" dirty="0" err="1"/>
              <a:t>complejos</a:t>
            </a:r>
            <a:endParaRPr lang="en-US" dirty="0"/>
          </a:p>
          <a:p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speech recognition</a:t>
            </a:r>
          </a:p>
          <a:p>
            <a:r>
              <a:rPr lang="en-US" dirty="0"/>
              <a:t>El </a:t>
            </a:r>
            <a:r>
              <a:rPr lang="en-US" dirty="0" err="1"/>
              <a:t>algoritmo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que ha </a:t>
            </a:r>
            <a:r>
              <a:rPr lang="en-US" dirty="0" err="1"/>
              <a:t>aprendido</a:t>
            </a:r>
            <a:endParaRPr lang="en-US" dirty="0"/>
          </a:p>
          <a:p>
            <a:pPr lvl="1"/>
            <a:r>
              <a:rPr lang="en-US" dirty="0" err="1"/>
              <a:t>Verificamos</a:t>
            </a:r>
            <a:r>
              <a:rPr lang="en-US" dirty="0"/>
              <a:t> </a:t>
            </a:r>
            <a:r>
              <a:rPr lang="en-US" dirty="0" err="1"/>
              <a:t>correlaciones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generadas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1D89A-18FA-4D6E-873F-FF545EFA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371" y="1212114"/>
            <a:ext cx="4179404" cy="255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BC0BD-AD4B-42F4-8385-4CA5FC17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4" y="2729518"/>
            <a:ext cx="4179404" cy="18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29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y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r>
              <a:rPr lang="en-US" dirty="0" err="1"/>
              <a:t>Aumenta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Resumen</a:t>
            </a:r>
            <a:r>
              <a:rPr lang="en-US" dirty="0"/>
              <a:t>: ML es </a:t>
            </a:r>
            <a:r>
              <a:rPr lang="en-US" dirty="0" err="1"/>
              <a:t>bueno</a:t>
            </a:r>
            <a:r>
              <a:rPr lang="en-US" dirty="0"/>
              <a:t> para</a:t>
            </a:r>
          </a:p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require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tunning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endParaRPr lang="en-US" dirty="0"/>
          </a:p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falla</a:t>
            </a:r>
            <a:endParaRPr lang="en-US" dirty="0"/>
          </a:p>
          <a:p>
            <a:r>
              <a:rPr lang="en-US" dirty="0" err="1"/>
              <a:t>Ambientes</a:t>
            </a:r>
            <a:r>
              <a:rPr lang="en-US" dirty="0"/>
              <a:t> </a:t>
            </a:r>
            <a:r>
              <a:rPr lang="en-US" dirty="0" err="1"/>
              <a:t>fluctuantes</a:t>
            </a:r>
            <a:endParaRPr lang="en-US" dirty="0"/>
          </a:p>
          <a:p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algun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complejos</a:t>
            </a:r>
            <a:r>
              <a:rPr lang="en-US" dirty="0"/>
              <a:t> y largos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3BC1B-6614-44AB-B596-29000BC8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09" y="636466"/>
            <a:ext cx="4914573" cy="26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93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Ejemplos de aplicaciones</a:t>
            </a:r>
          </a:p>
          <a:p>
            <a:pPr lvl="1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productos</a:t>
            </a:r>
            <a:r>
              <a:rPr lang="en-US" dirty="0"/>
              <a:t> y </a:t>
            </a:r>
            <a:r>
              <a:rPr lang="en-US" dirty="0" err="1"/>
              <a:t>clasificacion</a:t>
            </a:r>
            <a:endParaRPr lang="en-US" dirty="0"/>
          </a:p>
          <a:p>
            <a:pPr lvl="1"/>
            <a:r>
              <a:rPr lang="en-US" dirty="0" err="1"/>
              <a:t>Detectar</a:t>
            </a:r>
            <a:r>
              <a:rPr lang="en-US" dirty="0"/>
              <a:t> tumor cerebral por medio de scans</a:t>
            </a:r>
          </a:p>
          <a:p>
            <a:pPr lvl="1"/>
            <a:r>
              <a:rPr lang="en-US" dirty="0" err="1"/>
              <a:t>Clasificar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artículos</a:t>
            </a:r>
            <a:endParaRPr lang="en-US" dirty="0"/>
          </a:p>
          <a:p>
            <a:pPr lvl="1"/>
            <a:r>
              <a:rPr lang="en-US" dirty="0"/>
              <a:t>“Ban” de </a:t>
            </a:r>
            <a:r>
              <a:rPr lang="en-US" dirty="0" err="1"/>
              <a:t>mensajes</a:t>
            </a:r>
            <a:r>
              <a:rPr lang="en-US" dirty="0"/>
              <a:t> </a:t>
            </a:r>
            <a:r>
              <a:rPr lang="en-US" dirty="0" err="1"/>
              <a:t>ofensivos</a:t>
            </a:r>
            <a:endParaRPr lang="en-US" dirty="0"/>
          </a:p>
          <a:p>
            <a:pPr lvl="1"/>
            <a:r>
              <a:rPr lang="en-US" dirty="0" err="1"/>
              <a:t>Resumen</a:t>
            </a:r>
            <a:r>
              <a:rPr lang="en-US" dirty="0"/>
              <a:t> de un document</a:t>
            </a:r>
          </a:p>
          <a:p>
            <a:pPr lvl="1"/>
            <a:r>
              <a:rPr lang="en-US" dirty="0" err="1"/>
              <a:t>Creación</a:t>
            </a:r>
            <a:r>
              <a:rPr lang="en-US" dirty="0"/>
              <a:t> de un chatbot</a:t>
            </a:r>
          </a:p>
          <a:p>
            <a:pPr lvl="1"/>
            <a:r>
              <a:rPr lang="en-US" dirty="0" err="1"/>
              <a:t>Predicción</a:t>
            </a:r>
            <a:r>
              <a:rPr lang="en-US" dirty="0"/>
              <a:t> de el </a:t>
            </a:r>
            <a:r>
              <a:rPr lang="en-US" dirty="0" err="1"/>
              <a:t>ingreso</a:t>
            </a:r>
            <a:r>
              <a:rPr lang="en-US" dirty="0"/>
              <a:t> </a:t>
            </a:r>
            <a:r>
              <a:rPr lang="en-US" dirty="0" err="1"/>
              <a:t>anual</a:t>
            </a:r>
            <a:r>
              <a:rPr lang="en-US" dirty="0"/>
              <a:t> de una </a:t>
            </a:r>
            <a:r>
              <a:rPr lang="en-US" dirty="0" err="1"/>
              <a:t>compañía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métricas</a:t>
            </a:r>
            <a:endParaRPr lang="en-US" dirty="0"/>
          </a:p>
          <a:p>
            <a:pPr lvl="1"/>
            <a:r>
              <a:rPr lang="en-US" dirty="0" err="1"/>
              <a:t>Hacer</a:t>
            </a:r>
            <a:r>
              <a:rPr lang="en-US" dirty="0"/>
              <a:t> que el app </a:t>
            </a:r>
            <a:r>
              <a:rPr lang="en-US" dirty="0" err="1"/>
              <a:t>reaccione</a:t>
            </a:r>
            <a:r>
              <a:rPr lang="en-US" dirty="0"/>
              <a:t> a </a:t>
            </a:r>
            <a:r>
              <a:rPr lang="en-US" dirty="0" err="1"/>
              <a:t>comandos</a:t>
            </a:r>
            <a:r>
              <a:rPr lang="en-US" dirty="0"/>
              <a:t> de </a:t>
            </a:r>
            <a:r>
              <a:rPr lang="en-US" dirty="0" err="1"/>
              <a:t>voz</a:t>
            </a:r>
            <a:endParaRPr lang="en-US" dirty="0"/>
          </a:p>
          <a:p>
            <a:pPr lvl="1"/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fraudes</a:t>
            </a:r>
            <a:r>
              <a:rPr lang="en-US" dirty="0"/>
              <a:t> de </a:t>
            </a:r>
            <a:r>
              <a:rPr lang="en-US" dirty="0" err="1"/>
              <a:t>tarjetas</a:t>
            </a:r>
            <a:r>
              <a:rPr lang="en-US" dirty="0"/>
              <a:t> de </a:t>
            </a:r>
            <a:r>
              <a:rPr lang="en-US" dirty="0" err="1"/>
              <a:t>crédito</a:t>
            </a:r>
            <a:endParaRPr lang="en-US" dirty="0"/>
          </a:p>
          <a:p>
            <a:pPr lvl="1"/>
            <a:r>
              <a:rPr lang="en-US" dirty="0"/>
              <a:t>Marketing strategy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empresa</a:t>
            </a:r>
            <a:r>
              <a:rPr lang="en-US" dirty="0"/>
              <a:t> de retailing (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de </a:t>
            </a:r>
            <a:r>
              <a:rPr lang="en-US" dirty="0" err="1"/>
              <a:t>cliente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Representar</a:t>
            </a:r>
            <a:r>
              <a:rPr lang="en-US" dirty="0"/>
              <a:t> un conjunto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diagrama</a:t>
            </a:r>
            <a:r>
              <a:rPr lang="en-US" dirty="0"/>
              <a:t> visual representative</a:t>
            </a:r>
          </a:p>
          <a:p>
            <a:pPr lvl="1"/>
            <a:r>
              <a:rPr lang="en-US" dirty="0" err="1"/>
              <a:t>Recomendar</a:t>
            </a:r>
            <a:r>
              <a:rPr lang="en-US" dirty="0"/>
              <a:t> un product a un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interes</a:t>
            </a:r>
            <a:endParaRPr lang="en-US" dirty="0"/>
          </a:p>
          <a:p>
            <a:pPr lvl="1"/>
            <a:r>
              <a:rPr lang="en-US" dirty="0" err="1"/>
              <a:t>Construir</a:t>
            </a:r>
            <a:r>
              <a:rPr lang="en-US" dirty="0"/>
              <a:t> un bot </a:t>
            </a:r>
            <a:r>
              <a:rPr lang="en-US" dirty="0" err="1"/>
              <a:t>inteligente</a:t>
            </a:r>
            <a:r>
              <a:rPr lang="en-US" dirty="0"/>
              <a:t> para </a:t>
            </a:r>
            <a:r>
              <a:rPr lang="en-US" dirty="0" err="1"/>
              <a:t>juegos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3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Existen diferentes tipos de sistemas de ML</a:t>
            </a:r>
          </a:p>
          <a:p>
            <a:pPr lvl="1"/>
            <a:r>
              <a:rPr lang="es-PA" dirty="0"/>
              <a:t>Entrenados bajo supervisión humana o no</a:t>
            </a:r>
          </a:p>
          <a:p>
            <a:pPr lvl="2"/>
            <a:r>
              <a:rPr lang="es-PA" dirty="0"/>
              <a:t>Supervisados</a:t>
            </a:r>
          </a:p>
          <a:p>
            <a:pPr lvl="2"/>
            <a:r>
              <a:rPr lang="es-PA" dirty="0"/>
              <a:t>No supervisados</a:t>
            </a:r>
          </a:p>
          <a:p>
            <a:pPr lvl="2"/>
            <a:r>
              <a:rPr lang="es-PA" dirty="0"/>
              <a:t>Semi supervisados</a:t>
            </a:r>
          </a:p>
          <a:p>
            <a:pPr lvl="2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Cuando pueden aprender incrementalmente al vuelo</a:t>
            </a:r>
          </a:p>
          <a:p>
            <a:pPr lvl="2"/>
            <a:r>
              <a:rPr lang="es-PA" dirty="0"/>
              <a:t>Online vs </a:t>
            </a:r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Cuando tenemos nuevos puntos y debemos detectar patrones…</a:t>
            </a:r>
          </a:p>
          <a:p>
            <a:pPr lvl="1"/>
            <a:r>
              <a:rPr lang="es-PA" dirty="0"/>
              <a:t>… Con los viejos puntos y construir un modelo</a:t>
            </a:r>
          </a:p>
          <a:p>
            <a:pPr lvl="2"/>
            <a:r>
              <a:rPr lang="es-PA" dirty="0" err="1"/>
              <a:t>Instance</a:t>
            </a:r>
            <a:r>
              <a:rPr lang="es-PA" dirty="0"/>
              <a:t> vs </a:t>
            </a:r>
            <a:r>
              <a:rPr lang="es-PA" dirty="0" err="1"/>
              <a:t>model</a:t>
            </a:r>
            <a:r>
              <a:rPr lang="es-PA" dirty="0"/>
              <a:t> </a:t>
            </a:r>
            <a:r>
              <a:rPr lang="es-PA" dirty="0" err="1"/>
              <a:t>based</a:t>
            </a:r>
            <a:endParaRPr lang="es-PA" dirty="0"/>
          </a:p>
          <a:p>
            <a:r>
              <a:rPr lang="es-PA" dirty="0"/>
              <a:t>Normalmente las personas los dividen en solo 3 o 2 grandes grupos</a:t>
            </a:r>
          </a:p>
          <a:p>
            <a:pPr lvl="1"/>
            <a:r>
              <a:rPr lang="es-PA" dirty="0" err="1"/>
              <a:t>Supvervised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</p:txBody>
      </p:sp>
      <p:pic>
        <p:nvPicPr>
          <p:cNvPr id="1026" name="Picture 2" descr="AI, ML and DL: What's the difference? | by Roberta Nicora | Dative_io |  Medium">
            <a:extLst>
              <a:ext uri="{FF2B5EF4-FFF2-40B4-BE49-F238E27FC236}">
                <a16:creationId xmlns:a16="http://schemas.microsoft.com/office/drawing/2014/main" id="{BB048D38-20BE-4B8F-AC9F-92E9C6F23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80" y="795130"/>
            <a:ext cx="3544902" cy="33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1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5" name="Picture 4" descr="WHAT IS MACHINE LEARNING?. Machine Learning in a nutshell | by Cristian  Gomez | Medium">
            <a:extLst>
              <a:ext uri="{FF2B5EF4-FFF2-40B4-BE49-F238E27FC236}">
                <a16:creationId xmlns:a16="http://schemas.microsoft.com/office/drawing/2014/main" id="{0246A463-4EDD-44AA-B25C-12AABA8C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62" y="1230189"/>
            <a:ext cx="7768206" cy="555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68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de training consiste en:</a:t>
            </a:r>
          </a:p>
          <a:p>
            <a:pPr lvl="2"/>
            <a:r>
              <a:rPr lang="es-PA" dirty="0"/>
              <a:t>Entradas (imagen, texto, audio)</a:t>
            </a:r>
          </a:p>
          <a:p>
            <a:pPr lvl="1"/>
            <a:r>
              <a:rPr lang="es-PA" dirty="0"/>
              <a:t>Salidas Esperadas</a:t>
            </a:r>
          </a:p>
          <a:p>
            <a:pPr lvl="2"/>
            <a:r>
              <a:rPr lang="es-PA" dirty="0"/>
              <a:t>Clase o etiqueta (que es, donde está, quien es)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9"/>
          <a:stretch/>
        </p:blipFill>
        <p:spPr bwMode="auto">
          <a:xfrm>
            <a:off x="6203899" y="3670852"/>
            <a:ext cx="5623203" cy="27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5C110-A7A5-4405-996E-EB453D2C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3" y="4081557"/>
            <a:ext cx="4981782" cy="16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992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18241</TotalTime>
  <Words>2084</Words>
  <Application>Microsoft Office PowerPoint</Application>
  <PresentationFormat>Widescreen</PresentationFormat>
  <Paragraphs>307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Century Gothic</vt:lpstr>
      <vt:lpstr>Symbol</vt:lpstr>
      <vt:lpstr>Wingdings</vt:lpstr>
      <vt:lpstr>Wingdings 3</vt:lpstr>
      <vt:lpstr>Ion</vt:lpstr>
      <vt:lpstr>INTELIGENCIA ARTIFICIAL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Denys</cp:lastModifiedBy>
  <cp:revision>766</cp:revision>
  <dcterms:created xsi:type="dcterms:W3CDTF">2018-02-28T08:20:25Z</dcterms:created>
  <dcterms:modified xsi:type="dcterms:W3CDTF">2022-06-07T18:14:09Z</dcterms:modified>
</cp:coreProperties>
</file>